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147470337" r:id="rId5"/>
    <p:sldId id="2147470340" r:id="rId6"/>
    <p:sldId id="2147470341" r:id="rId7"/>
    <p:sldId id="2147470342" r:id="rId8"/>
    <p:sldId id="2147470344" r:id="rId9"/>
    <p:sldId id="2147470345" r:id="rId10"/>
    <p:sldId id="2147470338" r:id="rId11"/>
    <p:sldId id="2147470343" r:id="rId12"/>
    <p:sldId id="2147470460" r:id="rId13"/>
    <p:sldId id="2147470346" r:id="rId14"/>
    <p:sldId id="2147470459" r:id="rId15"/>
    <p:sldId id="214747033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2E2E8-66D9-4604-A9B3-5E5DA036CB8B}" v="172" dt="2025-04-22T16:00:43.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74272" autoAdjust="0"/>
  </p:normalViewPr>
  <p:slideViewPr>
    <p:cSldViewPr snapToGrid="0">
      <p:cViewPr varScale="1">
        <p:scale>
          <a:sx n="60" d="100"/>
          <a:sy n="60" d="100"/>
        </p:scale>
        <p:origin x="1242"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BE3B58-7112-48BB-B816-DFB7E165178E}"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18DE9-C05A-4D71-BF6C-570DC2520531}" type="slidenum">
              <a:rPr lang="en-US" smtClean="0"/>
              <a:t>‹#›</a:t>
            </a:fld>
            <a:endParaRPr lang="en-US"/>
          </a:p>
        </p:txBody>
      </p:sp>
    </p:spTree>
    <p:extLst>
      <p:ext uri="{BB962C8B-B14F-4D97-AF65-F5344CB8AC3E}">
        <p14:creationId xmlns:p14="http://schemas.microsoft.com/office/powerpoint/2010/main" val="131729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CBC04-DE7B-42AF-AE63-AAD092F524B9}" type="slidenum">
              <a:rPr lang="en-US" smtClean="0"/>
              <a:t>1</a:t>
            </a:fld>
            <a:endParaRPr lang="en-US"/>
          </a:p>
        </p:txBody>
      </p:sp>
    </p:spTree>
    <p:extLst>
      <p:ext uri="{BB962C8B-B14F-4D97-AF65-F5344CB8AC3E}">
        <p14:creationId xmlns:p14="http://schemas.microsoft.com/office/powerpoint/2010/main" val="166066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18DE9-C05A-4D71-BF6C-570DC2520531}" type="slidenum">
              <a:rPr lang="en-US" smtClean="0"/>
              <a:t>7</a:t>
            </a:fld>
            <a:endParaRPr lang="en-US"/>
          </a:p>
        </p:txBody>
      </p:sp>
    </p:spTree>
    <p:extLst>
      <p:ext uri="{BB962C8B-B14F-4D97-AF65-F5344CB8AC3E}">
        <p14:creationId xmlns:p14="http://schemas.microsoft.com/office/powerpoint/2010/main" val="273619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18DE9-C05A-4D71-BF6C-570DC2520531}" type="slidenum">
              <a:rPr lang="en-US" smtClean="0"/>
              <a:t>9</a:t>
            </a:fld>
            <a:endParaRPr lang="en-US"/>
          </a:p>
        </p:txBody>
      </p:sp>
    </p:spTree>
    <p:extLst>
      <p:ext uri="{BB962C8B-B14F-4D97-AF65-F5344CB8AC3E}">
        <p14:creationId xmlns:p14="http://schemas.microsoft.com/office/powerpoint/2010/main" val="3628442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01517"/>
                </a:solidFill>
                <a:effectLst/>
                <a:latin typeface="-apple-system"/>
              </a:rPr>
              <a:t>Create a featured image depicting a futuristic Trust Agents for AI, symbolizing a digital guardian or sentient being overseeing AI interactions. In the background, Incorporate lots of elements such as a holographic displays of digital information and documents from internet sources that suggest security and reliability. Use soft, ethereal lighting with a blue and green color palette to evoke a sense of trust and technology. The background should be a sleek, modern digital landscape. Ensure the image is high resolution, richly detailed, and in sharp focus, subtly showcasing advanced AI elements around it. Put the torso and head of the sentient being in the middle of all the holographic information being displayed. Make the face of the sentient being trustworthy with a subtle smile.  Do not put any text or logos on the sentient being.</a:t>
            </a:r>
            <a:endParaRPr lang="en-US" dirty="0"/>
          </a:p>
        </p:txBody>
      </p:sp>
      <p:sp>
        <p:nvSpPr>
          <p:cNvPr id="4" name="Slide Number Placeholder 3"/>
          <p:cNvSpPr>
            <a:spLocks noGrp="1"/>
          </p:cNvSpPr>
          <p:nvPr>
            <p:ph type="sldNum" sz="quarter" idx="5"/>
          </p:nvPr>
        </p:nvSpPr>
        <p:spPr/>
        <p:txBody>
          <a:bodyPr/>
          <a:lstStyle/>
          <a:p>
            <a:fld id="{DBB18DE9-C05A-4D71-BF6C-570DC2520531}" type="slidenum">
              <a:rPr lang="en-US" smtClean="0"/>
              <a:t>12</a:t>
            </a:fld>
            <a:endParaRPr lang="en-US"/>
          </a:p>
        </p:txBody>
      </p:sp>
    </p:spTree>
    <p:extLst>
      <p:ext uri="{BB962C8B-B14F-4D97-AF65-F5344CB8AC3E}">
        <p14:creationId xmlns:p14="http://schemas.microsoft.com/office/powerpoint/2010/main" val="387941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B43E-E765-3198-6116-014B2ABF51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5D89CB-7163-5C8E-3460-C3CA04A0F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F80EF7-60BF-FD08-4377-B71220AAD309}"/>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5" name="Footer Placeholder 4">
            <a:extLst>
              <a:ext uri="{FF2B5EF4-FFF2-40B4-BE49-F238E27FC236}">
                <a16:creationId xmlns:a16="http://schemas.microsoft.com/office/drawing/2014/main" id="{43623DAF-D46C-A057-A119-B5A5D45DE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63302-AE05-F9AB-DEA3-261865A447BC}"/>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3637394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D0F5-18DC-34C8-E3C1-7C43C19CB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05DC5-3AE8-CEB9-805C-5774AD7E35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1C7E04-A891-4CB1-969C-41BEC49B06BE}"/>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5" name="Footer Placeholder 4">
            <a:extLst>
              <a:ext uri="{FF2B5EF4-FFF2-40B4-BE49-F238E27FC236}">
                <a16:creationId xmlns:a16="http://schemas.microsoft.com/office/drawing/2014/main" id="{8E741092-ED90-B8FE-BF3C-4E7855ABF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D7B23-99A8-A7D0-48BB-E559F1686E2B}"/>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219701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487D3-560B-7666-7673-E7FB20C7E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B99A75-D945-BB84-7285-00253C8B6C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7D144-E9DC-F6E4-7BDF-668266F10CCA}"/>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5" name="Footer Placeholder 4">
            <a:extLst>
              <a:ext uri="{FF2B5EF4-FFF2-40B4-BE49-F238E27FC236}">
                <a16:creationId xmlns:a16="http://schemas.microsoft.com/office/drawing/2014/main" id="{AD7B126A-C9C6-CE5A-6A6F-FB64BE8EC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B4BA6-1B1B-00AB-EE9A-9CD51C37EBC6}"/>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3710926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34753433-8433-7715-48C0-63E1F72F00E0}"/>
              </a:ext>
              <a:ext uri="{C183D7F6-B498-43B3-948B-1728B52AA6E4}">
                <adec:decorative xmlns:adec="http://schemas.microsoft.com/office/drawing/2017/decorative" val="1"/>
              </a:ext>
            </a:extLst>
          </p:cNvPr>
          <p:cNvSpPr/>
          <p:nvPr userDrawn="1"/>
        </p:nvSpPr>
        <p:spPr>
          <a:xfrm rot="16200000" flipH="1">
            <a:off x="-1486963" y="5919728"/>
            <a:ext cx="2703607" cy="2560218"/>
          </a:xfrm>
          <a:prstGeom prst="ellipse">
            <a:avLst/>
          </a:prstGeom>
          <a:noFill/>
          <a:ln w="361950">
            <a:solidFill>
              <a:srgbClr val="0BA5EC">
                <a:alpha val="1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1CFD74CD-CECB-1576-BE4D-0386E85BBF15}"/>
              </a:ext>
              <a:ext uri="{C183D7F6-B498-43B3-948B-1728B52AA6E4}">
                <adec:decorative xmlns:adec="http://schemas.microsoft.com/office/drawing/2017/decorative" val="1"/>
              </a:ext>
            </a:extLst>
          </p:cNvPr>
          <p:cNvSpPr/>
          <p:nvPr userDrawn="1"/>
        </p:nvSpPr>
        <p:spPr>
          <a:xfrm rot="16200000" flipH="1">
            <a:off x="8431711" y="-2889649"/>
            <a:ext cx="3546977" cy="3358859"/>
          </a:xfrm>
          <a:prstGeom prst="ellipse">
            <a:avLst/>
          </a:prstGeom>
          <a:noFill/>
          <a:ln w="361950">
            <a:solidFill>
              <a:srgbClr val="0BA5EC">
                <a:alpha val="1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29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5135-58BA-2A56-760C-55B6356AF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3919D-7309-D72C-C466-F5E70D5CDF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6553E-9D16-5750-C7D7-BB95D12408A6}"/>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5" name="Footer Placeholder 4">
            <a:extLst>
              <a:ext uri="{FF2B5EF4-FFF2-40B4-BE49-F238E27FC236}">
                <a16:creationId xmlns:a16="http://schemas.microsoft.com/office/drawing/2014/main" id="{3B594C01-CA23-62E3-31B1-5119BB2A6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6A5EB-19D1-36A0-9F80-ED97F9E607F5}"/>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29729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EF51-4AD0-5C5E-9D05-6A5E07BCF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E16F08-F219-A10F-C286-638944D595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0EC686-7744-D64C-5D30-92B4D9B18930}"/>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5" name="Footer Placeholder 4">
            <a:extLst>
              <a:ext uri="{FF2B5EF4-FFF2-40B4-BE49-F238E27FC236}">
                <a16:creationId xmlns:a16="http://schemas.microsoft.com/office/drawing/2014/main" id="{6EE09027-0E97-2777-A99A-1244F33F2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DA9CA-B005-EFB2-0323-2D53E9363D65}"/>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1336309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93A6-50D4-492D-14EE-02FFFDCE6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D7B390-D7B5-CDED-6BAA-A17CC63AC2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FDD1D-0310-CE8B-71B8-F92EC123A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451348-0FDF-4C82-9494-BCEFD39C0443}"/>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6" name="Footer Placeholder 5">
            <a:extLst>
              <a:ext uri="{FF2B5EF4-FFF2-40B4-BE49-F238E27FC236}">
                <a16:creationId xmlns:a16="http://schemas.microsoft.com/office/drawing/2014/main" id="{3617FBC6-DD0E-3AF3-0728-A446A9ECC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54817-AF38-D156-BF23-4BEF10B05B3A}"/>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60378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B9FD-B066-5324-438C-C5477BCBE2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37A07-FB76-B40C-2192-07F4AFE14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87E27-551C-15DC-587A-4B70A6CF6B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456D0-8743-6D01-233A-9615C00B0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D63964-ECD5-5A97-5E16-65DC452F57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17DE58-253B-29E0-D572-C3825E23A15B}"/>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8" name="Footer Placeholder 7">
            <a:extLst>
              <a:ext uri="{FF2B5EF4-FFF2-40B4-BE49-F238E27FC236}">
                <a16:creationId xmlns:a16="http://schemas.microsoft.com/office/drawing/2014/main" id="{03FB0F5A-3331-F66B-EFAE-4850C2242C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C5FF5B-153F-01AC-7319-6167EBB14F70}"/>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2032175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63C9-9482-D756-AF33-396C25712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BF05B-6F17-8215-C4A8-C0E655B5231D}"/>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4" name="Footer Placeholder 3">
            <a:extLst>
              <a:ext uri="{FF2B5EF4-FFF2-40B4-BE49-F238E27FC236}">
                <a16:creationId xmlns:a16="http://schemas.microsoft.com/office/drawing/2014/main" id="{6FA358FA-4D94-8343-E2AE-71C87F1376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F76E30-283F-7634-DAB3-FA0854E9EF65}"/>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4100731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35F9C-3810-5C42-C0F4-68E7928277A6}"/>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3" name="Footer Placeholder 2">
            <a:extLst>
              <a:ext uri="{FF2B5EF4-FFF2-40B4-BE49-F238E27FC236}">
                <a16:creationId xmlns:a16="http://schemas.microsoft.com/office/drawing/2014/main" id="{0841BA33-B4F7-FB21-871F-B1B418E33B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AFF75-C1EB-3368-A491-D4713E9C5651}"/>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406593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37E6-D3AD-7D97-686C-2FA743B07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838A36-CF00-24C3-50CF-A09AEBFE19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B0FA5B-4386-EA3B-6815-89709E9BC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B1D0C-343A-715F-D898-95A44F19C2D5}"/>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6" name="Footer Placeholder 5">
            <a:extLst>
              <a:ext uri="{FF2B5EF4-FFF2-40B4-BE49-F238E27FC236}">
                <a16:creationId xmlns:a16="http://schemas.microsoft.com/office/drawing/2014/main" id="{B087015C-6F82-0B37-1184-85D7BAFF6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56B95B-EF5B-3A0B-ACA3-7476BEDFD8E6}"/>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1756017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1D66-86B7-EF96-BD16-70ED8490EA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157CF3-33B3-0D2C-2FD7-CA747EE324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1BA7E4-CA70-C367-FFDF-2D2065300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111F7-FB1F-CDA5-85CA-7CF438D977A9}"/>
              </a:ext>
            </a:extLst>
          </p:cNvPr>
          <p:cNvSpPr>
            <a:spLocks noGrp="1"/>
          </p:cNvSpPr>
          <p:nvPr>
            <p:ph type="dt" sz="half" idx="10"/>
          </p:nvPr>
        </p:nvSpPr>
        <p:spPr/>
        <p:txBody>
          <a:bodyPr/>
          <a:lstStyle/>
          <a:p>
            <a:fld id="{5D1B58B1-962D-4E01-9555-B917DF33E52A}" type="datetimeFigureOut">
              <a:rPr lang="en-US" smtClean="0"/>
              <a:t>4/22/2025</a:t>
            </a:fld>
            <a:endParaRPr lang="en-US"/>
          </a:p>
        </p:txBody>
      </p:sp>
      <p:sp>
        <p:nvSpPr>
          <p:cNvPr id="6" name="Footer Placeholder 5">
            <a:extLst>
              <a:ext uri="{FF2B5EF4-FFF2-40B4-BE49-F238E27FC236}">
                <a16:creationId xmlns:a16="http://schemas.microsoft.com/office/drawing/2014/main" id="{90E8A27A-08A1-ED61-BE6A-ECBDEFEF6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D0C840-E564-D838-C363-27F0630E4982}"/>
              </a:ext>
            </a:extLst>
          </p:cNvPr>
          <p:cNvSpPr>
            <a:spLocks noGrp="1"/>
          </p:cNvSpPr>
          <p:nvPr>
            <p:ph type="sldNum" sz="quarter" idx="12"/>
          </p:nvPr>
        </p:nvSpPr>
        <p:spPr/>
        <p:txBody>
          <a:bodyPr/>
          <a:lstStyle/>
          <a:p>
            <a:fld id="{4E3F8809-BB6D-4095-87EF-0A16A74733DD}" type="slidenum">
              <a:rPr lang="en-US" smtClean="0"/>
              <a:t>‹#›</a:t>
            </a:fld>
            <a:endParaRPr lang="en-US"/>
          </a:p>
        </p:txBody>
      </p:sp>
    </p:spTree>
    <p:extLst>
      <p:ext uri="{BB962C8B-B14F-4D97-AF65-F5344CB8AC3E}">
        <p14:creationId xmlns:p14="http://schemas.microsoft.com/office/powerpoint/2010/main" val="329374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E39FEE-2B13-41B2-AF3E-5C11EE100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1BBE24-B8DE-4EC6-352C-744B7F584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AF50E-7B48-878F-65B1-3DEE9D8D1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1B58B1-962D-4E01-9555-B917DF33E52A}" type="datetimeFigureOut">
              <a:rPr lang="en-US" smtClean="0"/>
              <a:t>4/22/2025</a:t>
            </a:fld>
            <a:endParaRPr lang="en-US"/>
          </a:p>
        </p:txBody>
      </p:sp>
      <p:sp>
        <p:nvSpPr>
          <p:cNvPr id="5" name="Footer Placeholder 4">
            <a:extLst>
              <a:ext uri="{FF2B5EF4-FFF2-40B4-BE49-F238E27FC236}">
                <a16:creationId xmlns:a16="http://schemas.microsoft.com/office/drawing/2014/main" id="{6E6211C5-0591-B7B9-DA61-4F0B4A13E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A69BCD-11E0-D852-9789-D0EE587A9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3F8809-BB6D-4095-87EF-0A16A74733DD}" type="slidenum">
              <a:rPr lang="en-US" smtClean="0"/>
              <a:t>‹#›</a:t>
            </a:fld>
            <a:endParaRPr lang="en-US"/>
          </a:p>
        </p:txBody>
      </p:sp>
    </p:spTree>
    <p:extLst>
      <p:ext uri="{BB962C8B-B14F-4D97-AF65-F5344CB8AC3E}">
        <p14:creationId xmlns:p14="http://schemas.microsoft.com/office/powerpoint/2010/main" val="2562985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mailto:thomas.howe@strolid.com" TargetMode="External"/><Relationship Id="rId4" Type="http://schemas.openxmlformats.org/officeDocument/2006/relationships/hyperlink" Target="mailto:Steve.Lasker@DataTrails.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mailto:Steve.Lasker@DataTrails.ai"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mailto:thomas.howe@strolid.com"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mailto:Steve.Lasker@DataTrails.a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1678A-58B5-FEDC-459D-D7005A07A0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187" y="376649"/>
            <a:ext cx="3755424" cy="938333"/>
          </a:xfrm>
          <a:prstGeom prst="rect">
            <a:avLst/>
          </a:prstGeom>
        </p:spPr>
      </p:pic>
      <p:sp>
        <p:nvSpPr>
          <p:cNvPr id="6" name="Text Placeholder 4">
            <a:extLst>
              <a:ext uri="{FF2B5EF4-FFF2-40B4-BE49-F238E27FC236}">
                <a16:creationId xmlns:a16="http://schemas.microsoft.com/office/drawing/2014/main" id="{520C924F-D9F3-6545-AE66-C1C18814BBFE}"/>
              </a:ext>
            </a:extLst>
          </p:cNvPr>
          <p:cNvSpPr txBox="1">
            <a:spLocks/>
          </p:cNvSpPr>
          <p:nvPr/>
        </p:nvSpPr>
        <p:spPr>
          <a:xfrm>
            <a:off x="335274" y="4533726"/>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Steve Lasker</a:t>
            </a:r>
          </a:p>
          <a:p>
            <a:pPr marL="0" indent="0">
              <a:buNone/>
            </a:pPr>
            <a:r>
              <a:rPr lang="en-US" sz="2000" dirty="0"/>
              <a:t>Director of Ecosystem</a:t>
            </a:r>
          </a:p>
          <a:p>
            <a:pPr marL="0" indent="0">
              <a:buNone/>
            </a:pPr>
            <a:r>
              <a:rPr lang="en-US" sz="2000" dirty="0"/>
              <a:t>DataTrails</a:t>
            </a:r>
          </a:p>
          <a:p>
            <a:pPr marL="0" indent="0">
              <a:buNone/>
            </a:pPr>
            <a:r>
              <a:rPr lang="en-US" sz="2000" dirty="0">
                <a:hlinkClick r:id="rId4"/>
              </a:rPr>
              <a:t>Steve.Lasker@DataTrails.ai</a:t>
            </a:r>
            <a:endParaRPr lang="en-US" sz="2000" dirty="0"/>
          </a:p>
          <a:p>
            <a:pPr marL="0" indent="0">
              <a:buNone/>
            </a:pPr>
            <a:r>
              <a:rPr lang="en-US" sz="2000" dirty="0"/>
              <a:t>@SteveLasker</a:t>
            </a:r>
          </a:p>
        </p:txBody>
      </p:sp>
      <p:sp>
        <p:nvSpPr>
          <p:cNvPr id="11" name="Title 3">
            <a:extLst>
              <a:ext uri="{FF2B5EF4-FFF2-40B4-BE49-F238E27FC236}">
                <a16:creationId xmlns:a16="http://schemas.microsoft.com/office/drawing/2014/main" id="{226D0AC7-35ED-AFBE-5793-E443C8EAB6BD}"/>
              </a:ext>
            </a:extLst>
          </p:cNvPr>
          <p:cNvSpPr txBox="1">
            <a:spLocks/>
          </p:cNvSpPr>
          <p:nvPr/>
        </p:nvSpPr>
        <p:spPr>
          <a:xfrm>
            <a:off x="2314576" y="2438812"/>
            <a:ext cx="6875168" cy="15001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4000" b="1" i="0" u="none" strike="noStrike" kern="1200" cap="none" spc="0" normalizeH="0" baseline="0" noProof="0" dirty="0">
                <a:ln>
                  <a:noFill/>
                </a:ln>
                <a:solidFill>
                  <a:prstClr val="black"/>
                </a:solidFill>
                <a:effectLst/>
                <a:uLnTx/>
                <a:uFillTx/>
                <a:latin typeface="Aptos Display" panose="02110004020202020204"/>
                <a:ea typeface="+mj-ea"/>
                <a:cs typeface="+mj-cs"/>
              </a:rPr>
              <a:t>Trust Agent Framework for AI </a:t>
            </a:r>
          </a:p>
          <a:p>
            <a:r>
              <a:rPr lang="en-US" sz="3200" dirty="0">
                <a:solidFill>
                  <a:prstClr val="black"/>
                </a:solidFill>
                <a:latin typeface="Aptos Display" panose="02110004020202020204"/>
              </a:rPr>
              <a:t>	</a:t>
            </a:r>
            <a:endParaRPr lang="en-US" sz="3200" dirty="0"/>
          </a:p>
        </p:txBody>
      </p:sp>
      <p:sp>
        <p:nvSpPr>
          <p:cNvPr id="8" name="TextBox 7">
            <a:extLst>
              <a:ext uri="{FF2B5EF4-FFF2-40B4-BE49-F238E27FC236}">
                <a16:creationId xmlns:a16="http://schemas.microsoft.com/office/drawing/2014/main" id="{D1800090-503D-3E40-AA6F-ED5BD16642C0}"/>
              </a:ext>
            </a:extLst>
          </p:cNvPr>
          <p:cNvSpPr txBox="1"/>
          <p:nvPr/>
        </p:nvSpPr>
        <p:spPr>
          <a:xfrm>
            <a:off x="3219450" y="3059668"/>
            <a:ext cx="1304925" cy="369332"/>
          </a:xfrm>
          <a:prstGeom prst="rect">
            <a:avLst/>
          </a:prstGeom>
          <a:noFill/>
        </p:spPr>
        <p:txBody>
          <a:bodyPr wrap="square">
            <a:spAutoFit/>
          </a:bodyPr>
          <a:lstStyle/>
          <a:p>
            <a:r>
              <a:rPr lang="en-US" sz="1800" dirty="0">
                <a:solidFill>
                  <a:prstClr val="black"/>
                </a:solidFill>
                <a:latin typeface="Aptos Display" panose="02110004020202020204"/>
              </a:rPr>
              <a:t>TAFFAI</a:t>
            </a:r>
            <a:endParaRPr lang="en-US" dirty="0"/>
          </a:p>
        </p:txBody>
      </p:sp>
      <p:sp>
        <p:nvSpPr>
          <p:cNvPr id="2" name="Text Placeholder 4">
            <a:extLst>
              <a:ext uri="{FF2B5EF4-FFF2-40B4-BE49-F238E27FC236}">
                <a16:creationId xmlns:a16="http://schemas.microsoft.com/office/drawing/2014/main" id="{02EFE3AF-150E-0DAC-F157-5B60B52FD843}"/>
              </a:ext>
            </a:extLst>
          </p:cNvPr>
          <p:cNvSpPr txBox="1">
            <a:spLocks/>
          </p:cNvSpPr>
          <p:nvPr/>
        </p:nvSpPr>
        <p:spPr>
          <a:xfrm>
            <a:off x="4476750" y="4533725"/>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Thomas McCarthy-Howe</a:t>
            </a:r>
          </a:p>
          <a:p>
            <a:pPr marL="0" indent="0">
              <a:buNone/>
            </a:pPr>
            <a:r>
              <a:rPr lang="en-US" sz="2000" dirty="0"/>
              <a:t>CTO</a:t>
            </a:r>
          </a:p>
          <a:p>
            <a:pPr marL="0" indent="0">
              <a:buNone/>
            </a:pPr>
            <a:r>
              <a:rPr lang="en-US" sz="2000" dirty="0" err="1"/>
              <a:t>Strolid</a:t>
            </a:r>
            <a:endParaRPr lang="en-US" sz="2000" dirty="0"/>
          </a:p>
          <a:p>
            <a:pPr marL="0" indent="0">
              <a:buNone/>
            </a:pPr>
            <a:r>
              <a:rPr lang="en-US" sz="2000" dirty="0">
                <a:hlinkClick r:id="rId5"/>
              </a:rPr>
              <a:t>thomas.howe@strolid.com</a:t>
            </a:r>
            <a:endParaRPr lang="en-US" sz="2000" dirty="0"/>
          </a:p>
        </p:txBody>
      </p:sp>
    </p:spTree>
    <p:extLst>
      <p:ext uri="{BB962C8B-B14F-4D97-AF65-F5344CB8AC3E}">
        <p14:creationId xmlns:p14="http://schemas.microsoft.com/office/powerpoint/2010/main" val="84158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9E6D9-4D57-3CCB-9E63-3B542395C05F}"/>
              </a:ext>
            </a:extLst>
          </p:cNvPr>
          <p:cNvSpPr>
            <a:spLocks noGrp="1"/>
          </p:cNvSpPr>
          <p:nvPr>
            <p:ph type="title"/>
          </p:nvPr>
        </p:nvSpPr>
        <p:spPr>
          <a:xfrm>
            <a:off x="640080" y="325369"/>
            <a:ext cx="4368602" cy="1956841"/>
          </a:xfrm>
        </p:spPr>
        <p:txBody>
          <a:bodyPr anchor="b">
            <a:normAutofit/>
          </a:bodyPr>
          <a:lstStyle/>
          <a:p>
            <a:r>
              <a:rPr lang="en-US" sz="5400"/>
              <a:t>TAFFAI</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1CB2E0-774B-4F19-96F2-02B72B40B6A3}"/>
              </a:ext>
            </a:extLst>
          </p:cNvPr>
          <p:cNvSpPr>
            <a:spLocks noGrp="1"/>
          </p:cNvSpPr>
          <p:nvPr>
            <p:ph idx="1"/>
          </p:nvPr>
        </p:nvSpPr>
        <p:spPr>
          <a:xfrm>
            <a:off x="640080" y="2872899"/>
            <a:ext cx="4243589" cy="3320668"/>
          </a:xfrm>
        </p:spPr>
        <p:txBody>
          <a:bodyPr>
            <a:normAutofit/>
          </a:bodyPr>
          <a:lstStyle/>
          <a:p>
            <a:r>
              <a:rPr lang="en-US" sz="2200" dirty="0"/>
              <a:t>Provides independent verification of information</a:t>
            </a:r>
          </a:p>
          <a:p>
            <a:r>
              <a:rPr lang="en-US" sz="2200" dirty="0"/>
              <a:t>A 3</a:t>
            </a:r>
            <a:r>
              <a:rPr lang="en-US" sz="2200" baseline="30000" dirty="0"/>
              <a:t>rd</a:t>
            </a:r>
            <a:r>
              <a:rPr lang="en-US" sz="2200" dirty="0"/>
              <a:t> party, trusted amongst the parties</a:t>
            </a:r>
          </a:p>
          <a:p>
            <a:endParaRPr lang="en-US" sz="2200" dirty="0"/>
          </a:p>
        </p:txBody>
      </p:sp>
      <p:pic>
        <p:nvPicPr>
          <p:cNvPr id="4" name="Picture 10">
            <a:extLst>
              <a:ext uri="{FF2B5EF4-FFF2-40B4-BE49-F238E27FC236}">
                <a16:creationId xmlns:a16="http://schemas.microsoft.com/office/drawing/2014/main" id="{B56C6173-C63B-C184-7266-3265E2D20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47" r="8626"/>
          <a:stretch/>
        </p:blipFill>
        <p:spPr bwMode="auto">
          <a:xfrm>
            <a:off x="544505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16AE682-FA59-95CC-29BD-37F19C5B2FD0}"/>
              </a:ext>
            </a:extLst>
          </p:cNvPr>
          <p:cNvSpPr txBox="1">
            <a:spLocks/>
          </p:cNvSpPr>
          <p:nvPr/>
        </p:nvSpPr>
        <p:spPr>
          <a:xfrm>
            <a:off x="201924" y="5514975"/>
            <a:ext cx="6389376" cy="1195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Steve Lasker</a:t>
            </a:r>
            <a:br>
              <a:rPr lang="en-US" sz="2000" dirty="0"/>
            </a:br>
            <a:r>
              <a:rPr lang="en-US" sz="1600" dirty="0"/>
              <a:t>Director of Ecosystem</a:t>
            </a:r>
            <a:br>
              <a:rPr lang="en-US" sz="1600" dirty="0"/>
            </a:br>
            <a:r>
              <a:rPr lang="en-US" sz="1600" dirty="0"/>
              <a:t>DataTrails</a:t>
            </a:r>
            <a:br>
              <a:rPr lang="en-US" sz="1600" dirty="0"/>
            </a:br>
            <a:r>
              <a:rPr lang="en-US" sz="1600" dirty="0">
                <a:hlinkClick r:id="rId3"/>
              </a:rPr>
              <a:t>Steve.Lasker@DataTrails.ai</a:t>
            </a:r>
            <a:br>
              <a:rPr lang="en-US" sz="1600" dirty="0"/>
            </a:br>
            <a:r>
              <a:rPr lang="en-US" sz="1600" dirty="0"/>
              <a:t>@SteveLasker</a:t>
            </a:r>
          </a:p>
        </p:txBody>
      </p:sp>
      <p:sp>
        <p:nvSpPr>
          <p:cNvPr id="6" name="Text Placeholder 4">
            <a:extLst>
              <a:ext uri="{FF2B5EF4-FFF2-40B4-BE49-F238E27FC236}">
                <a16:creationId xmlns:a16="http://schemas.microsoft.com/office/drawing/2014/main" id="{8A349D6E-BD1C-6365-1271-EA808857CBF6}"/>
              </a:ext>
            </a:extLst>
          </p:cNvPr>
          <p:cNvSpPr txBox="1">
            <a:spLocks/>
          </p:cNvSpPr>
          <p:nvPr/>
        </p:nvSpPr>
        <p:spPr>
          <a:xfrm>
            <a:off x="2742824" y="5514975"/>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Thomas McCarthy-Howe</a:t>
            </a:r>
            <a:br>
              <a:rPr lang="en-US" sz="2000" dirty="0"/>
            </a:br>
            <a:r>
              <a:rPr lang="en-US" sz="1600" dirty="0"/>
              <a:t>CTO</a:t>
            </a:r>
            <a:br>
              <a:rPr lang="en-US" sz="1600" dirty="0"/>
            </a:br>
            <a:r>
              <a:rPr lang="en-US" sz="1600" dirty="0" err="1"/>
              <a:t>Strolid</a:t>
            </a:r>
            <a:br>
              <a:rPr lang="en-US" sz="1600" dirty="0"/>
            </a:br>
            <a:r>
              <a:rPr lang="en-US" sz="1600" dirty="0">
                <a:hlinkClick r:id="rId4"/>
              </a:rPr>
              <a:t>thomas.howe@strolid.com</a:t>
            </a:r>
            <a:endParaRPr lang="en-US" sz="1600" dirty="0"/>
          </a:p>
        </p:txBody>
      </p:sp>
    </p:spTree>
    <p:extLst>
      <p:ext uri="{BB962C8B-B14F-4D97-AF65-F5344CB8AC3E}">
        <p14:creationId xmlns:p14="http://schemas.microsoft.com/office/powerpoint/2010/main" val="396768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BC36A9-83C6-FFEC-1815-61AD039F9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AC3D6-297A-F930-D28A-B68D02CF6A71}"/>
              </a:ext>
            </a:extLst>
          </p:cNvPr>
          <p:cNvSpPr>
            <a:spLocks noGrp="1"/>
          </p:cNvSpPr>
          <p:nvPr>
            <p:ph type="title"/>
          </p:nvPr>
        </p:nvSpPr>
        <p:spPr/>
        <p:txBody>
          <a:bodyPr/>
          <a:lstStyle/>
          <a:p>
            <a:r>
              <a:rPr lang="en-US" dirty="0"/>
              <a:t>DataTrails Provides</a:t>
            </a:r>
          </a:p>
        </p:txBody>
      </p:sp>
      <p:sp>
        <p:nvSpPr>
          <p:cNvPr id="3" name="Content Placeholder 2">
            <a:extLst>
              <a:ext uri="{FF2B5EF4-FFF2-40B4-BE49-F238E27FC236}">
                <a16:creationId xmlns:a16="http://schemas.microsoft.com/office/drawing/2014/main" id="{3FE0D57E-CA02-2185-F13F-390793017D42}"/>
              </a:ext>
            </a:extLst>
          </p:cNvPr>
          <p:cNvSpPr>
            <a:spLocks noGrp="1"/>
          </p:cNvSpPr>
          <p:nvPr>
            <p:ph idx="1"/>
          </p:nvPr>
        </p:nvSpPr>
        <p:spPr>
          <a:xfrm>
            <a:off x="894472" y="1825625"/>
            <a:ext cx="10515600" cy="4667250"/>
          </a:xfrm>
        </p:spPr>
        <p:txBody>
          <a:bodyPr>
            <a:normAutofit/>
          </a:bodyPr>
          <a:lstStyle/>
          <a:p>
            <a:r>
              <a:rPr lang="en-US" dirty="0"/>
              <a:t>Immutable, Append-Only, Distributed Ledger</a:t>
            </a:r>
          </a:p>
          <a:p>
            <a:r>
              <a:rPr lang="en-US" dirty="0"/>
              <a:t>Evidentiary Storage</a:t>
            </a:r>
          </a:p>
          <a:p>
            <a:pPr lvl="1"/>
            <a:r>
              <a:rPr lang="en-US" dirty="0"/>
              <a:t>Ability to delete (forget) the metadata</a:t>
            </a:r>
          </a:p>
          <a:p>
            <a:pPr lvl="1"/>
            <a:r>
              <a:rPr lang="en-US" dirty="0"/>
              <a:t>Ability to redact – limiting who has access to the “metadata”</a:t>
            </a:r>
          </a:p>
          <a:p>
            <a:r>
              <a:rPr lang="en-US" dirty="0"/>
              <a:t>Indexing and Query Services</a:t>
            </a:r>
          </a:p>
          <a:p>
            <a:r>
              <a:rPr lang="en-US" dirty="0"/>
              <a:t>Role Based Access Control</a:t>
            </a:r>
          </a:p>
          <a:p>
            <a:pPr lvl="1"/>
            <a:r>
              <a:rPr lang="en-US" dirty="0"/>
              <a:t>Redaction and other constraints on access</a:t>
            </a:r>
          </a:p>
        </p:txBody>
      </p:sp>
      <p:sp>
        <p:nvSpPr>
          <p:cNvPr id="8" name="Text Placeholder 4">
            <a:extLst>
              <a:ext uri="{FF2B5EF4-FFF2-40B4-BE49-F238E27FC236}">
                <a16:creationId xmlns:a16="http://schemas.microsoft.com/office/drawing/2014/main" id="{A75FA1B8-67BB-4F6F-4C2B-E4AB872F9D35}"/>
              </a:ext>
            </a:extLst>
          </p:cNvPr>
          <p:cNvSpPr txBox="1">
            <a:spLocks/>
          </p:cNvSpPr>
          <p:nvPr/>
        </p:nvSpPr>
        <p:spPr>
          <a:xfrm>
            <a:off x="201924" y="5514975"/>
            <a:ext cx="6389376" cy="1195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Steve Lasker</a:t>
            </a:r>
            <a:br>
              <a:rPr lang="en-US" sz="2000" dirty="0"/>
            </a:br>
            <a:r>
              <a:rPr lang="en-US" sz="1600" dirty="0"/>
              <a:t>Director of Ecosystem</a:t>
            </a:r>
            <a:br>
              <a:rPr lang="en-US" sz="1600" dirty="0"/>
            </a:br>
            <a:r>
              <a:rPr lang="en-US" sz="1600" dirty="0"/>
              <a:t>DataTrails</a:t>
            </a:r>
            <a:br>
              <a:rPr lang="en-US" sz="1600" dirty="0"/>
            </a:br>
            <a:r>
              <a:rPr lang="en-US" sz="1600" dirty="0">
                <a:hlinkClick r:id="rId2"/>
              </a:rPr>
              <a:t>Steve.Lasker@DataTrails.ai</a:t>
            </a:r>
            <a:br>
              <a:rPr lang="en-US" sz="1600" dirty="0"/>
            </a:br>
            <a:r>
              <a:rPr lang="en-US" sz="1600" dirty="0"/>
              <a:t>@SteveLasker</a:t>
            </a:r>
          </a:p>
        </p:txBody>
      </p:sp>
    </p:spTree>
    <p:extLst>
      <p:ext uri="{BB962C8B-B14F-4D97-AF65-F5344CB8AC3E}">
        <p14:creationId xmlns:p14="http://schemas.microsoft.com/office/powerpoint/2010/main" val="15977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49" name="Rectangle 104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8ABF7493-F764-A143-3E9A-86E77F98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578" y="1400783"/>
            <a:ext cx="4111557" cy="3083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8E83B8-1F5A-3302-00CD-E18077E1F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48F8295-60AD-CAB0-A12B-2EC4B63BB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5240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48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730D1-1DAA-CEFC-48B1-A8B2E1422FEE}"/>
              </a:ext>
            </a:extLst>
          </p:cNvPr>
          <p:cNvSpPr>
            <a:spLocks noGrp="1"/>
          </p:cNvSpPr>
          <p:nvPr>
            <p:ph type="title"/>
          </p:nvPr>
        </p:nvSpPr>
        <p:spPr>
          <a:xfrm>
            <a:off x="2197101" y="735283"/>
            <a:ext cx="4978399" cy="3165045"/>
          </a:xfrm>
        </p:spPr>
        <p:txBody>
          <a:bodyPr vert="horz" lIns="91440" tIns="45720" rIns="91440" bIns="45720" rtlCol="0" anchor="b">
            <a:normAutofit fontScale="90000"/>
          </a:bodyPr>
          <a:lstStyle/>
          <a:p>
            <a:r>
              <a:rPr lang="en-US" sz="5200" kern="1200" dirty="0">
                <a:solidFill>
                  <a:schemeClr val="tx1"/>
                </a:solidFill>
                <a:latin typeface="+mj-lt"/>
                <a:ea typeface="+mj-ea"/>
                <a:cs typeface="+mj-cs"/>
              </a:rPr>
              <a:t>AI: </a:t>
            </a:r>
            <a:br>
              <a:rPr lang="en-US" sz="5200" kern="1200" dirty="0">
                <a:solidFill>
                  <a:schemeClr val="tx1"/>
                </a:solidFill>
                <a:latin typeface="+mj-lt"/>
                <a:ea typeface="+mj-ea"/>
                <a:cs typeface="+mj-cs"/>
              </a:rPr>
            </a:br>
            <a:r>
              <a:rPr lang="en-US" sz="5200" kern="1200" dirty="0">
                <a:solidFill>
                  <a:schemeClr val="tx1"/>
                </a:solidFill>
                <a:latin typeface="+mj-lt"/>
                <a:ea typeface="+mj-ea"/>
                <a:cs typeface="+mj-cs"/>
              </a:rPr>
              <a:t>Learning from Information to Make Informed Decisions</a:t>
            </a:r>
          </a:p>
        </p:txBody>
      </p:sp>
      <p:sp>
        <p:nvSpPr>
          <p:cNvPr id="4" name="Text Placeholder 3">
            <a:extLst>
              <a:ext uri="{FF2B5EF4-FFF2-40B4-BE49-F238E27FC236}">
                <a16:creationId xmlns:a16="http://schemas.microsoft.com/office/drawing/2014/main" id="{CD76B220-0FE4-F2B5-7BEF-CC7DC271B66C}"/>
              </a:ext>
            </a:extLst>
          </p:cNvPr>
          <p:cNvSpPr>
            <a:spLocks noGrp="1"/>
          </p:cNvSpPr>
          <p:nvPr>
            <p:ph type="body" idx="1"/>
          </p:nvPr>
        </p:nvSpPr>
        <p:spPr>
          <a:xfrm>
            <a:off x="2197101" y="4078423"/>
            <a:ext cx="4978399" cy="2058657"/>
          </a:xfrm>
        </p:spPr>
        <p:txBody>
          <a:bodyPr vert="horz" lIns="91440" tIns="45720" rIns="91440" bIns="45720" rtlCol="0">
            <a:normAutofit/>
          </a:bodyPr>
          <a:lstStyle/>
          <a:p>
            <a:endParaRPr lang="en-US" sz="2400" kern="1200" dirty="0">
              <a:solidFill>
                <a:schemeClr val="tx1"/>
              </a:solidFill>
              <a:latin typeface="+mn-lt"/>
              <a:ea typeface="+mn-ea"/>
              <a:cs typeface="+mn-cs"/>
            </a:endParaRPr>
          </a:p>
        </p:txBody>
      </p:sp>
      <p:pic>
        <p:nvPicPr>
          <p:cNvPr id="34" name="Graphic 33" descr="Robot">
            <a:extLst>
              <a:ext uri="{FF2B5EF4-FFF2-40B4-BE49-F238E27FC236}">
                <a16:creationId xmlns:a16="http://schemas.microsoft.com/office/drawing/2014/main" id="{46112092-3E4A-E021-2FD0-9A6D6B272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35" name="Graphic 34" descr="Robot">
            <a:extLst>
              <a:ext uri="{FF2B5EF4-FFF2-40B4-BE49-F238E27FC236}">
                <a16:creationId xmlns:a16="http://schemas.microsoft.com/office/drawing/2014/main" id="{5CCFF0A8-467D-4BF5-B957-4C70F358C9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30533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36BB5-A536-1B37-B596-A8EE99705F8A}"/>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What Is the Source of the Information?</a:t>
            </a:r>
          </a:p>
        </p:txBody>
      </p:sp>
      <p:sp>
        <p:nvSpPr>
          <p:cNvPr id="3" name="Text Placeholder 2">
            <a:extLst>
              <a:ext uri="{FF2B5EF4-FFF2-40B4-BE49-F238E27FC236}">
                <a16:creationId xmlns:a16="http://schemas.microsoft.com/office/drawing/2014/main" id="{57D69F98-3439-C8F5-9711-8AAB4DC746E3}"/>
              </a:ext>
            </a:extLst>
          </p:cNvPr>
          <p:cNvSpPr>
            <a:spLocks noGrp="1"/>
          </p:cNvSpPr>
          <p:nvPr>
            <p:ph type="body" idx="1"/>
          </p:nvPr>
        </p:nvSpPr>
        <p:spPr>
          <a:xfrm>
            <a:off x="890339" y="4636008"/>
            <a:ext cx="3734014" cy="1572768"/>
          </a:xfrm>
        </p:spPr>
        <p:txBody>
          <a:bodyPr vert="horz" lIns="91440" tIns="45720" rIns="91440" bIns="45720" rtlCol="0">
            <a:normAutofit/>
          </a:bodyPr>
          <a:lstStyle/>
          <a:p>
            <a:endParaRPr lang="en-US">
              <a:solidFill>
                <a:schemeClr val="tx1"/>
              </a:solidFill>
            </a:endParaRP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98A4B3BA-52D1-EDC1-DC22-BFBDA0166FBF}"/>
              </a:ext>
            </a:extLst>
          </p:cNvPr>
          <p:cNvPicPr>
            <a:picLocks noChangeAspect="1"/>
          </p:cNvPicPr>
          <p:nvPr/>
        </p:nvPicPr>
        <p:blipFill>
          <a:blip r:embed="rId2"/>
          <a:srcRect l="23614" r="199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651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A2C2490B-687C-31B7-B7DD-D51CA90AF84F}"/>
              </a:ext>
            </a:extLst>
          </p:cNvPr>
          <p:cNvPicPr>
            <a:picLocks noChangeAspect="1"/>
          </p:cNvPicPr>
          <p:nvPr/>
        </p:nvPicPr>
        <p:blipFill>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40C4AE-3401-9B3B-EEB6-3FF27BCFF9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What Was the Intent of the Information</a:t>
            </a:r>
          </a:p>
        </p:txBody>
      </p:sp>
      <p:sp>
        <p:nvSpPr>
          <p:cNvPr id="3" name="Text Placeholder 2">
            <a:extLst>
              <a:ext uri="{FF2B5EF4-FFF2-40B4-BE49-F238E27FC236}">
                <a16:creationId xmlns:a16="http://schemas.microsoft.com/office/drawing/2014/main" id="{798E5D9B-5116-68E3-6016-785EF9D4C5D1}"/>
              </a:ext>
            </a:extLst>
          </p:cNvPr>
          <p:cNvSpPr>
            <a:spLocks noGrp="1"/>
          </p:cNvSpPr>
          <p:nvPr>
            <p:ph type="body" idx="1"/>
          </p:nvPr>
        </p:nvSpPr>
        <p:spPr>
          <a:xfrm>
            <a:off x="477981" y="4872922"/>
            <a:ext cx="3933306" cy="1208141"/>
          </a:xfrm>
        </p:spPr>
        <p:txBody>
          <a:bodyPr vert="horz" lIns="91440" tIns="45720" rIns="91440" bIns="45720" rtlCol="0">
            <a:normAutofit/>
          </a:bodyPr>
          <a:lstStyle/>
          <a:p>
            <a:endParaRPr lang="en-US" sz="200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19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5232F-08A0-D173-192B-50C48F9F4699}"/>
              </a:ext>
            </a:extLst>
          </p:cNvPr>
          <p:cNvSpPr>
            <a:spLocks noGrp="1"/>
          </p:cNvSpPr>
          <p:nvPr>
            <p:ph type="title"/>
          </p:nvPr>
        </p:nvSpPr>
        <p:spPr>
          <a:xfrm>
            <a:off x="987689" y="3071183"/>
            <a:ext cx="9910296" cy="2590027"/>
          </a:xfrm>
        </p:spPr>
        <p:txBody>
          <a:bodyPr vert="horz" lIns="91440" tIns="45720" rIns="91440" bIns="45720" rtlCol="0" anchor="t">
            <a:normAutofit fontScale="90000"/>
          </a:bodyPr>
          <a:lstStyle/>
          <a:p>
            <a:r>
              <a:rPr lang="en-US" sz="6200" kern="1200" dirty="0">
                <a:solidFill>
                  <a:schemeClr val="tx1"/>
                </a:solidFill>
                <a:latin typeface="+mj-lt"/>
                <a:ea typeface="+mj-ea"/>
                <a:cs typeface="+mj-cs"/>
              </a:rPr>
              <a:t>Can We Trust What Happens to the Data When “Stuff Happens”</a:t>
            </a:r>
          </a:p>
        </p:txBody>
      </p:sp>
      <p:sp>
        <p:nvSpPr>
          <p:cNvPr id="3" name="Text Placeholder 2">
            <a:extLst>
              <a:ext uri="{FF2B5EF4-FFF2-40B4-BE49-F238E27FC236}">
                <a16:creationId xmlns:a16="http://schemas.microsoft.com/office/drawing/2014/main" id="{B705F721-0447-311F-C542-D3A3D881F0E7}"/>
              </a:ext>
            </a:extLst>
          </p:cNvPr>
          <p:cNvSpPr>
            <a:spLocks noGrp="1"/>
          </p:cNvSpPr>
          <p:nvPr>
            <p:ph type="body" idx="1"/>
          </p:nvPr>
        </p:nvSpPr>
        <p:spPr>
          <a:xfrm>
            <a:off x="987688" y="1553518"/>
            <a:ext cx="9910295" cy="1281733"/>
          </a:xfrm>
        </p:spPr>
        <p:txBody>
          <a:bodyPr vert="horz" lIns="91440" tIns="45720" rIns="91440" bIns="45720" rtlCol="0" anchor="b">
            <a:normAutofit/>
          </a:bodyPr>
          <a:lstStyle/>
          <a:p>
            <a:endParaRPr lang="en-US" sz="2400"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BF1322-E284-C0DB-CDFC-F298C53B3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323601"/>
            <a:ext cx="4186430" cy="272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eing to plead guilty to fraud in US probe of fatal 737 MAX crashes">
            <a:extLst>
              <a:ext uri="{FF2B5EF4-FFF2-40B4-BE49-F238E27FC236}">
                <a16:creationId xmlns:a16="http://schemas.microsoft.com/office/drawing/2014/main" id="{5C778173-4DE3-8019-94F7-9E2A984A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647" y="618248"/>
            <a:ext cx="3325503" cy="2182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534329-FFE1-1480-4ADC-E2BDAF66810D}"/>
              </a:ext>
            </a:extLst>
          </p:cNvPr>
          <p:cNvSpPr txBox="1"/>
          <p:nvPr/>
        </p:nvSpPr>
        <p:spPr>
          <a:xfrm>
            <a:off x="3540015" y="5571246"/>
            <a:ext cx="4668253" cy="923330"/>
          </a:xfrm>
          <a:prstGeom prst="rect">
            <a:avLst/>
          </a:prstGeom>
          <a:noFill/>
        </p:spPr>
        <p:txBody>
          <a:bodyPr wrap="square">
            <a:spAutoFit/>
          </a:bodyPr>
          <a:lstStyle/>
          <a:p>
            <a:r>
              <a:rPr lang="en-US" dirty="0"/>
              <a:t>Rite Aid Banned from Using AI Facial Recognition After FTC Says Retailer Deployed Technology without Reasonable Safeguards</a:t>
            </a:r>
          </a:p>
        </p:txBody>
      </p:sp>
      <p:pic>
        <p:nvPicPr>
          <p:cNvPr id="1030" name="Picture 6" descr="Online Pharmacy and Store | Rite Aid">
            <a:extLst>
              <a:ext uri="{FF2B5EF4-FFF2-40B4-BE49-F238E27FC236}">
                <a16:creationId xmlns:a16="http://schemas.microsoft.com/office/drawing/2014/main" id="{E9B372BB-656D-995A-08F0-0EEE5DAF60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125" b="26181"/>
          <a:stretch/>
        </p:blipFill>
        <p:spPr bwMode="auto">
          <a:xfrm>
            <a:off x="4224647" y="3809998"/>
            <a:ext cx="3810000" cy="18552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2F35197-3425-412F-7151-BA5F18761DA5}"/>
              </a:ext>
            </a:extLst>
          </p:cNvPr>
          <p:cNvSpPr txBox="1"/>
          <p:nvPr/>
        </p:nvSpPr>
        <p:spPr>
          <a:xfrm>
            <a:off x="725904" y="3105834"/>
            <a:ext cx="4608096" cy="646331"/>
          </a:xfrm>
          <a:prstGeom prst="rect">
            <a:avLst/>
          </a:prstGeom>
          <a:noFill/>
        </p:spPr>
        <p:txBody>
          <a:bodyPr wrap="square">
            <a:spAutoFit/>
          </a:bodyPr>
          <a:lstStyle/>
          <a:p>
            <a:r>
              <a:rPr lang="en-US" dirty="0"/>
              <a:t>"diesel dupe". The EPA found VW cars being sold in America had a "defeat device"</a:t>
            </a:r>
          </a:p>
        </p:txBody>
      </p:sp>
      <p:sp>
        <p:nvSpPr>
          <p:cNvPr id="19" name="TextBox 18">
            <a:extLst>
              <a:ext uri="{FF2B5EF4-FFF2-40B4-BE49-F238E27FC236}">
                <a16:creationId xmlns:a16="http://schemas.microsoft.com/office/drawing/2014/main" id="{CFBA4F4E-2002-5C78-FAD6-5E73D624E162}"/>
              </a:ext>
            </a:extLst>
          </p:cNvPr>
          <p:cNvSpPr txBox="1"/>
          <p:nvPr/>
        </p:nvSpPr>
        <p:spPr>
          <a:xfrm>
            <a:off x="7495002" y="2764631"/>
            <a:ext cx="4608097" cy="923330"/>
          </a:xfrm>
          <a:prstGeom prst="rect">
            <a:avLst/>
          </a:prstGeom>
          <a:noFill/>
        </p:spPr>
        <p:txBody>
          <a:bodyPr wrap="square">
            <a:spAutoFit/>
          </a:bodyPr>
          <a:lstStyle/>
          <a:p>
            <a:r>
              <a:rPr lang="en-US" dirty="0"/>
              <a:t>The Justice Department found Boeing violated a 2021 agreement that shielded it from prosecution over the crashes</a:t>
            </a:r>
          </a:p>
        </p:txBody>
      </p:sp>
    </p:spTree>
    <p:extLst>
      <p:ext uri="{BB962C8B-B14F-4D97-AF65-F5344CB8AC3E}">
        <p14:creationId xmlns:p14="http://schemas.microsoft.com/office/powerpoint/2010/main" val="208263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3D9B29E-D31C-608D-A9EE-4BD4F7FFF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156" r="13634"/>
          <a:stretch/>
        </p:blipFill>
        <p:spPr bwMode="auto">
          <a:xfrm>
            <a:off x="6360153"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DF3F868-2DE6-FE2C-7212-5D95D5B2DEE1}"/>
              </a:ext>
            </a:extLst>
          </p:cNvPr>
          <p:cNvSpPr txBox="1"/>
          <p:nvPr/>
        </p:nvSpPr>
        <p:spPr>
          <a:xfrm>
            <a:off x="-172694" y="1608673"/>
            <a:ext cx="11646238" cy="255454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buFontTx/>
              <a:buNone/>
              <a:tabLst>
                <a:tab pos="630238" algn="r"/>
                <a:tab pos="739775" algn="l"/>
              </a:tabLst>
              <a:defRPr/>
            </a:pPr>
            <a:r>
              <a:rPr lang="en-US" sz="4000" dirty="0">
                <a:solidFill>
                  <a:srgbClr val="0070C0"/>
                </a:solidFill>
              </a:rPr>
              <a:t>	TA	</a:t>
            </a:r>
            <a:r>
              <a:rPr kumimoji="0" lang="en-US" b="1" i="0" u="none" strike="noStrike" kern="1200" cap="none" spc="0" normalizeH="0" baseline="0" noProof="0" dirty="0">
                <a:ln>
                  <a:noFill/>
                </a:ln>
                <a:solidFill>
                  <a:prstClr val="black"/>
                </a:solidFill>
                <a:effectLst/>
                <a:uLnTx/>
                <a:uFillTx/>
                <a:latin typeface="Aptos" panose="02110004020202020204"/>
                <a:ea typeface="+mn-ea"/>
                <a:cs typeface="+mn-cs"/>
              </a:rPr>
              <a:t>Trust: Agent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trusted to hold verifiable proof, at a point in time</a:t>
            </a:r>
          </a:p>
          <a:p>
            <a:pPr marR="0" lvl="0" algn="l" defTabSz="914400" rtl="0" eaLnBrk="1" fontAlgn="auto" latinLnBrk="0" hangingPunct="1">
              <a:lnSpc>
                <a:spcPct val="100000"/>
              </a:lnSpc>
              <a:spcBef>
                <a:spcPts val="0"/>
              </a:spcBef>
              <a:spcAft>
                <a:spcPts val="0"/>
              </a:spcAft>
              <a:buClrTx/>
              <a:buSzTx/>
              <a:buFontTx/>
              <a:buNone/>
              <a:tabLst>
                <a:tab pos="630238" algn="r"/>
                <a:tab pos="739775" algn="l"/>
              </a:tabLst>
              <a:defRPr/>
            </a:pPr>
            <a:r>
              <a:rPr lang="en-US" sz="4000" dirty="0">
                <a:solidFill>
                  <a:srgbClr val="0070C0"/>
                </a:solidFill>
              </a:rPr>
              <a:t>	F	</a:t>
            </a:r>
            <a:r>
              <a:rPr lang="en-US" b="1" dirty="0" err="1">
                <a:solidFill>
                  <a:prstClr val="black"/>
                </a:solidFill>
                <a:latin typeface="Aptos" panose="02110004020202020204"/>
              </a:rPr>
              <a:t>ramework</a:t>
            </a:r>
            <a:r>
              <a:rPr lang="en-US" dirty="0">
                <a:solidFill>
                  <a:prstClr val="black"/>
                </a:solidFill>
                <a:latin typeface="Aptos" panose="02110004020202020204"/>
              </a:rPr>
              <a:t>: a standard set of building blocks and processes</a:t>
            </a:r>
            <a:endParaRPr lang="en-US" sz="4000" dirty="0">
              <a:solidFill>
                <a:prstClr val="black"/>
              </a:solidFill>
              <a:latin typeface="Aptos" panose="02110004020202020204"/>
            </a:endParaRPr>
          </a:p>
          <a:p>
            <a:pPr marR="0" lvl="0" algn="l" defTabSz="914400" rtl="0" eaLnBrk="1" fontAlgn="auto" latinLnBrk="0" hangingPunct="1">
              <a:lnSpc>
                <a:spcPct val="100000"/>
              </a:lnSpc>
              <a:spcBef>
                <a:spcPts val="0"/>
              </a:spcBef>
              <a:spcAft>
                <a:spcPts val="0"/>
              </a:spcAft>
              <a:buClrTx/>
              <a:buSzTx/>
              <a:buFontTx/>
              <a:buNone/>
              <a:tabLst>
                <a:tab pos="630238" algn="r"/>
                <a:tab pos="739775" algn="l"/>
              </a:tabLst>
              <a:defRPr/>
            </a:pPr>
            <a:r>
              <a:rPr lang="en-US" sz="4000" dirty="0">
                <a:solidFill>
                  <a:srgbClr val="0070C0"/>
                </a:solidFill>
              </a:rPr>
              <a:t>	F	</a:t>
            </a:r>
            <a:r>
              <a:rPr kumimoji="0" lang="en-US" b="1" i="0" u="none" strike="noStrike" kern="1200" cap="none" spc="0" normalizeH="0" baseline="0" noProof="0" dirty="0">
                <a:ln>
                  <a:noFill/>
                </a:ln>
                <a:solidFill>
                  <a:prstClr val="black"/>
                </a:solidFill>
                <a:effectLst/>
                <a:uLnTx/>
                <a:uFillTx/>
                <a:latin typeface="Aptos" panose="02110004020202020204"/>
                <a:ea typeface="+mn-ea"/>
                <a:cs typeface="+mn-cs"/>
              </a:rPr>
              <a:t>or</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en-US" sz="4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R="0" lvl="0" algn="l" defTabSz="914400" rtl="0" eaLnBrk="1" fontAlgn="auto" latinLnBrk="0" hangingPunct="1">
              <a:lnSpc>
                <a:spcPct val="100000"/>
              </a:lnSpc>
              <a:spcBef>
                <a:spcPts val="0"/>
              </a:spcBef>
              <a:spcAft>
                <a:spcPts val="0"/>
              </a:spcAft>
              <a:buClrTx/>
              <a:buSzTx/>
              <a:buFontTx/>
              <a:buNone/>
              <a:tabLst>
                <a:tab pos="630238" algn="r"/>
                <a:tab pos="739775" algn="l"/>
              </a:tabLst>
              <a:defRPr/>
            </a:pPr>
            <a:r>
              <a:rPr lang="en-US" sz="4000" dirty="0">
                <a:solidFill>
                  <a:srgbClr val="0070C0"/>
                </a:solidFill>
              </a:rPr>
              <a:t>	AI</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	operations performed based on the learning of information fed</a:t>
            </a:r>
            <a:endParaRPr lang="en-US" sz="4000" dirty="0"/>
          </a:p>
        </p:txBody>
      </p:sp>
    </p:spTree>
    <p:extLst>
      <p:ext uri="{BB962C8B-B14F-4D97-AF65-F5344CB8AC3E}">
        <p14:creationId xmlns:p14="http://schemas.microsoft.com/office/powerpoint/2010/main" val="19726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0" descr="preencoded.png">
            <a:extLst>
              <a:ext uri="{FF2B5EF4-FFF2-40B4-BE49-F238E27FC236}">
                <a16:creationId xmlns:a16="http://schemas.microsoft.com/office/drawing/2014/main" id="{2A3C9D7B-DFB0-FD02-1278-D39BE7388554}"/>
              </a:ext>
            </a:extLst>
          </p:cNvPr>
          <p:cNvPicPr>
            <a:picLocks noChangeAspect="1"/>
          </p:cNvPicPr>
          <p:nvPr/>
        </p:nvPicPr>
        <p:blipFill>
          <a:blip r:embed="rId2"/>
          <a:stretch>
            <a:fillRect/>
          </a:stretch>
        </p:blipFill>
        <p:spPr>
          <a:xfrm>
            <a:off x="149982" y="1489660"/>
            <a:ext cx="11901488" cy="3927489"/>
          </a:xfrm>
          <a:prstGeom prst="rect">
            <a:avLst/>
          </a:prstGeom>
          <a:ln>
            <a:no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CITT-label">
            <a:extLst>
              <a:ext uri="{FF2B5EF4-FFF2-40B4-BE49-F238E27FC236}">
                <a16:creationId xmlns:a16="http://schemas.microsoft.com/office/drawing/2014/main" id="{8B6D2554-447E-D941-CDF7-C8E2702661CA}"/>
              </a:ext>
            </a:extLst>
          </p:cNvPr>
          <p:cNvSpPr txBox="1"/>
          <p:nvPr/>
        </p:nvSpPr>
        <p:spPr>
          <a:xfrm>
            <a:off x="3790564" y="2101675"/>
            <a:ext cx="1183401" cy="276999"/>
          </a:xfrm>
          <a:prstGeom prst="rect">
            <a:avLst/>
          </a:prstGeom>
          <a:noFill/>
        </p:spPr>
        <p:txBody>
          <a:bodyPr wrap="square" lIns="0" tIns="0" rIns="0" bIns="0" rtlCol="0">
            <a:spAutoFit/>
          </a:bodyPr>
          <a:lstStyle/>
          <a:p>
            <a:r>
              <a:rPr lang="en-US" b="1" dirty="0">
                <a:latin typeface="Consolas" panose="020B0609020204030204" pitchFamily="49" charset="0"/>
                <a:ea typeface="Cascadia Code SemiBold" panose="020B0609020000020004" pitchFamily="49" charset="0"/>
                <a:cs typeface="Cascadia Code SemiBold" panose="020B0609020000020004" pitchFamily="49" charset="0"/>
              </a:rPr>
              <a:t>SCITT</a:t>
            </a:r>
          </a:p>
        </p:txBody>
      </p:sp>
    </p:spTree>
    <p:extLst>
      <p:ext uri="{BB962C8B-B14F-4D97-AF65-F5344CB8AC3E}">
        <p14:creationId xmlns:p14="http://schemas.microsoft.com/office/powerpoint/2010/main" val="20804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500B3C5-D763-E1A5-2C25-24AC0522E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 y="459581"/>
            <a:ext cx="12687802" cy="618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8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025AA52E81B347B444D60E2519DD03" ma:contentTypeVersion="4" ma:contentTypeDescription="Create a new document." ma:contentTypeScope="" ma:versionID="3438b3515b89a703c9e50a55b86e9c1b">
  <xsd:schema xmlns:xsd="http://www.w3.org/2001/XMLSchema" xmlns:xs="http://www.w3.org/2001/XMLSchema" xmlns:p="http://schemas.microsoft.com/office/2006/metadata/properties" xmlns:ns2="83829518-9c2c-436e-8fb9-f41cd5327988" targetNamespace="http://schemas.microsoft.com/office/2006/metadata/properties" ma:root="true" ma:fieldsID="33938b1b78e2fee347822ced5edb2094" ns2:_="">
    <xsd:import namespace="83829518-9c2c-436e-8fb9-f41cd532798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29518-9c2c-436e-8fb9-f41cd53279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ECF6C7-9A6C-4E43-9161-1A8C6B9A0F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29518-9c2c-436e-8fb9-f41cd53279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113C31-8D5A-4631-B7F0-A177E58D7D46}">
  <ds:schemaRefs>
    <ds:schemaRef ds:uri="http://schemas.microsoft.com/sharepoint/v3/contenttype/forms"/>
  </ds:schemaRefs>
</ds:datastoreItem>
</file>

<file path=customXml/itemProps3.xml><?xml version="1.0" encoding="utf-8"?>
<ds:datastoreItem xmlns:ds="http://schemas.openxmlformats.org/officeDocument/2006/customXml" ds:itemID="{D5C97A96-ACFD-4A82-B1F9-332CFF0C0ACA}">
  <ds:schemaRefs>
    <ds:schemaRef ds:uri="http://purl.org/dc/dcmitype/"/>
    <ds:schemaRef ds:uri="83829518-9c2c-436e-8fb9-f41cd5327988"/>
    <ds:schemaRef ds:uri="http://schemas.microsoft.com/office/2006/documentManagement/type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2549</TotalTime>
  <Words>437</Words>
  <Application>Microsoft Office PowerPoint</Application>
  <PresentationFormat>Widescreen</PresentationFormat>
  <Paragraphs>43</Paragraphs>
  <Slides>12</Slides>
  <Notes>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Aptos Display</vt:lpstr>
      <vt:lpstr>Arial</vt:lpstr>
      <vt:lpstr>Calibri</vt:lpstr>
      <vt:lpstr>Consolas</vt:lpstr>
      <vt:lpstr>Office Theme</vt:lpstr>
      <vt:lpstr>PowerPoint Presentation</vt:lpstr>
      <vt:lpstr>AI:  Learning from Information to Make Informed Decisions</vt:lpstr>
      <vt:lpstr>What Is the Source of the Information?</vt:lpstr>
      <vt:lpstr>What Was the Intent of the Information</vt:lpstr>
      <vt:lpstr>Can We Trust What Happens to the Data When “Stuff Happens”</vt:lpstr>
      <vt:lpstr>PowerPoint Presentation</vt:lpstr>
      <vt:lpstr>PowerPoint Presentation</vt:lpstr>
      <vt:lpstr>PowerPoint Presentation</vt:lpstr>
      <vt:lpstr>PowerPoint Presentation</vt:lpstr>
      <vt:lpstr>TAFFAI</vt:lpstr>
      <vt:lpstr>DataTrails Provides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Lasker</dc:creator>
  <cp:lastModifiedBy>Steve Lasker</cp:lastModifiedBy>
  <cp:revision>2</cp:revision>
  <dcterms:created xsi:type="dcterms:W3CDTF">2025-04-17T21:44:24Z</dcterms:created>
  <dcterms:modified xsi:type="dcterms:W3CDTF">2025-04-22T18:04:57Z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0x0101004D025AA52E81B347B444D60E2519DD03</vt:lpwstr>
  </property>
</Properties>
</file>